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61" r:id="rId6"/>
    <p:sldId id="263" r:id="rId7"/>
    <p:sldId id="257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00EA-09E4-4C44-8854-A41A61466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718EA-7D1B-48AD-9734-BE134DFE6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98273-3B6C-49D8-AA1E-315B2B8A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8917-77F2-4066-B9DF-6E31ED82CA9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9A36-A774-403F-BA9D-A6CD19F7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9F6C9-EBE7-436B-A266-D760F369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2DC-970E-4D12-B358-A0EA0201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CB27E-F653-4FA9-A567-2BD6547D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24B18-9115-40EA-B8F2-7D329815C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6A838-7875-471C-A203-30EA49EF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8917-77F2-4066-B9DF-6E31ED82CA9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446A2-71A2-4BB6-95FA-9FFCFB94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F741C-844B-446E-92AB-6871A6FC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2DC-970E-4D12-B358-A0EA0201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3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70571-73D2-4CFB-90A3-4137353EF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E2637-4096-4A3B-9ADB-DA8417007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1C8D5-31CB-444C-B99B-48ADE9F7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8917-77F2-4066-B9DF-6E31ED82CA9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5B601-20DC-4574-8832-A78F02A8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A957D-5D81-40B0-A862-24AD128F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2DC-970E-4D12-B358-A0EA0201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C2CA-CC37-4D8E-8C1E-4F9342A6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2CF51-35B0-40C8-B729-49AD1C36F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849C0-0705-4342-B324-84938430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8917-77F2-4066-B9DF-6E31ED82CA9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E7555-21AE-40FF-B73B-C954D6C34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91936-E9DD-4DD0-AABE-A4B03BA6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2DC-970E-4D12-B358-A0EA0201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9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57A1-19EA-40B9-8629-E3F6A9D5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EDAA8-68AC-4012-8B72-2E0D22EB3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45179-D4D7-4CD6-87C0-A6A9837A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8917-77F2-4066-B9DF-6E31ED82CA9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2404D-9418-4DF2-9A3B-E3C4C7DD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E6D6-4A5F-4EBC-ACF0-E4CAB309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2DC-970E-4D12-B358-A0EA0201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5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8636-0766-4F18-BD86-D341DC28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68AA0-9FB2-4B5E-A2DC-17367DAC8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47E67-DA38-464B-A2C4-41E87256D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5D049-AF65-4078-B387-5BF918EE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8917-77F2-4066-B9DF-6E31ED82CA9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3BC1B-2834-499C-B85D-CC151B2E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D9798-DEA1-4D5C-B6C2-E9B555E7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2DC-970E-4D12-B358-A0EA0201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3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868B7-7F56-40EB-AF63-E318F712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81EC4-989E-42EB-89D5-7FD351B24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BE874-3D8B-46AC-8B4F-136AFB19F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A4E58-8A36-44CC-B4D0-93041F750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EC83E-F4C4-4073-8571-294585471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7D447B-2830-4186-93B6-5FE31EF1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8917-77F2-4066-B9DF-6E31ED82CA9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B106B5-D6F9-4CD7-B7AC-F8806977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D2657-ACFC-4F2C-A4F3-52AF5734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2DC-970E-4D12-B358-A0EA0201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8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5AD2-FDD5-41B6-AF6E-B8F93640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4E298-76F4-4EE8-A4BB-C52A2802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8917-77F2-4066-B9DF-6E31ED82CA9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A0598-B3D1-4319-82F7-5DBA85C2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AAD10-0B8B-4FC5-9FF1-A85F16E8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2DC-970E-4D12-B358-A0EA0201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7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41018-EF38-4E97-8840-310A58F2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8917-77F2-4066-B9DF-6E31ED82CA9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C3B0E-71CE-4421-93CC-191FE2EA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6ACE1-2FAC-420E-BE5B-70553731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2DC-970E-4D12-B358-A0EA0201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A797-4974-4777-940A-50796A34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CB5A7-8A74-4399-B4B3-63D62555A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34105-F4AB-40A6-BABE-5D12E7CFD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64C28-5C58-44C4-98A9-98B0CB54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8917-77F2-4066-B9DF-6E31ED82CA9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D6E12-361A-45BB-8581-B7F8F843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1AF01-078D-4A06-9C00-C9171B8C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2DC-970E-4D12-B358-A0EA0201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6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EA06-BB6C-48FB-954D-823E8631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4C84B-4DBA-4A19-8A4E-E42D88EDD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D555F-978A-413B-AE18-77A0E6355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7364C-D01B-4462-874A-05E58B7C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8917-77F2-4066-B9DF-6E31ED82CA9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12DD7-8982-4AF9-AEE0-AC81D032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2AEC8-169A-418E-AB1E-BC0268F7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2DC-970E-4D12-B358-A0EA0201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9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7978B-4BF9-44E7-86E6-21F498E1A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520AA-A24F-4B33-A6A3-EF650BE83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ACF93-1CBD-4898-A389-03494A06F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E8917-77F2-4066-B9DF-6E31ED82CA9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9AC1D-5BB8-46A4-BE8D-067DC58EF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4F8AE-EB7B-4802-94F9-0E11FA051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B92DC-970E-4D12-B358-A0EA0201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0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32FF25-AB7D-4B06-A126-D02D0DC3C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084" y="3107396"/>
            <a:ext cx="4264694" cy="3665522"/>
          </a:xfrm>
          <a:prstGeom prst="rect">
            <a:avLst/>
          </a:prstGeom>
        </p:spPr>
      </p:pic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0D62B47B-3E42-42D4-A78B-5E207D4A69AE}"/>
              </a:ext>
            </a:extLst>
          </p:cNvPr>
          <p:cNvSpPr/>
          <p:nvPr/>
        </p:nvSpPr>
        <p:spPr>
          <a:xfrm>
            <a:off x="180474" y="421104"/>
            <a:ext cx="8049126" cy="6244391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5. ЧАС</a:t>
            </a:r>
          </a:p>
          <a:p>
            <a:pPr algn="ctr"/>
            <a:r>
              <a:rPr lang="sr-Cyrl-RS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ЧОС</a:t>
            </a:r>
          </a:p>
          <a:p>
            <a:pPr algn="ctr"/>
            <a:r>
              <a:rPr lang="sr-Cyrl-RS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13.4.2020.</a:t>
            </a:r>
          </a:p>
          <a:p>
            <a:pPr algn="ctr"/>
            <a:endParaRPr lang="sr-Cyrl-RS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RS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Зашто је читање наглас важно?</a:t>
            </a:r>
            <a:endParaRPr lang="en-US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3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4822F3-2C48-45E1-9DCF-F93C4B8FF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820" y="0"/>
            <a:ext cx="5021179" cy="6858000"/>
          </a:xfrm>
          <a:prstGeom prst="rect">
            <a:avLst/>
          </a:prstGeom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21F5A425-6A23-4ADF-82F3-412748D795F4}"/>
              </a:ext>
            </a:extLst>
          </p:cNvPr>
          <p:cNvSpPr/>
          <p:nvPr/>
        </p:nvSpPr>
        <p:spPr>
          <a:xfrm>
            <a:off x="140367" y="96253"/>
            <a:ext cx="6934201" cy="6569243"/>
          </a:xfrm>
          <a:prstGeom prst="wave">
            <a:avLst>
              <a:gd name="adj1" fmla="val 12500"/>
              <a:gd name="adj2" fmla="val 18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>
                <a:solidFill>
                  <a:srgbClr val="00B050"/>
                </a:solidFill>
                <a:latin typeface="Arial Narrow" panose="020B0606020202030204" pitchFamily="34" charset="0"/>
              </a:rPr>
              <a:t>Драги прваци,</a:t>
            </a:r>
          </a:p>
          <a:p>
            <a:pPr algn="ctr"/>
            <a:endParaRPr lang="sr-Cyrl-RS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RS" sz="2800" b="1" dirty="0">
                <a:solidFill>
                  <a:srgbClr val="00B050"/>
                </a:solidFill>
                <a:latin typeface="Arial Narrow" panose="020B0606020202030204" pitchFamily="34" charset="0"/>
              </a:rPr>
              <a:t>Сигурно сте приметили да учитељице често дају захтев да се текст прочита гласно. Вероватно сте се питали због чега је то потребно. </a:t>
            </a:r>
          </a:p>
          <a:p>
            <a:pPr algn="ctr"/>
            <a:r>
              <a:rPr lang="sr-Cyrl-RS" sz="2800" b="1" dirty="0">
                <a:solidFill>
                  <a:srgbClr val="00B050"/>
                </a:solidFill>
                <a:latin typeface="Arial Narrow" panose="020B0606020202030204" pitchFamily="34" charset="0"/>
              </a:rPr>
              <a:t>На данашњем часу сазнаћете због чега је важно читање наглас.</a:t>
            </a:r>
            <a:endParaRPr lang="en-US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4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AE29D0-44D6-43FC-A392-BE97AC103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126" y="0"/>
            <a:ext cx="278012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B6884E-8EBA-4B8D-9201-81737357A788}"/>
              </a:ext>
            </a:extLst>
          </p:cNvPr>
          <p:cNvSpPr/>
          <p:nvPr/>
        </p:nvSpPr>
        <p:spPr>
          <a:xfrm>
            <a:off x="88232" y="1293469"/>
            <a:ext cx="8118894" cy="370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8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Читањем наглас </a:t>
            </a:r>
            <a:r>
              <a:rPr lang="sr-Cyrl-R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повећава се течност читања</a:t>
            </a:r>
            <a:r>
              <a:rPr lang="sr-Cyrl-RS" sz="36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36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Течно читање је читање нормалном брзином без застајкивања. Најбољи начин да пратите своје напредовање је када чујете себе како читате наглас.</a:t>
            </a:r>
            <a:endParaRPr lang="en-US" sz="2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7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E73B89-F483-4384-ADB9-409FA5557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484" y="0"/>
            <a:ext cx="6292516" cy="629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46E2B5-18F5-4663-9870-0A43EB0B6891}"/>
              </a:ext>
            </a:extLst>
          </p:cNvPr>
          <p:cNvSpPr/>
          <p:nvPr/>
        </p:nvSpPr>
        <p:spPr>
          <a:xfrm>
            <a:off x="184483" y="90312"/>
            <a:ext cx="6998369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3600" b="1" dirty="0" err="1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итање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наглас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ствара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снажан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утисак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тексту</a:t>
            </a:r>
            <a:r>
              <a:rPr lang="sr-Cyrl-R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који се чита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покреће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бројн</a:t>
            </a:r>
            <a:r>
              <a:rPr lang="sr-Cyrl-R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осећања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дуго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памти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због свега тога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учиниће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завол</a:t>
            </a:r>
            <a:r>
              <a:rPr lang="sr-Cyrl-R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ите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књигу</a:t>
            </a:r>
            <a:r>
              <a:rPr lang="en-US" sz="3600" b="1" u="sng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7A8F38-E15A-4A83-B721-7D638D923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204" y="3268951"/>
            <a:ext cx="3755607" cy="33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287C6-9993-4128-B50F-C88C4AB9E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18DE5B-4B9D-4EFA-9882-72D06DC28A70}"/>
              </a:ext>
            </a:extLst>
          </p:cNvPr>
          <p:cNvSpPr/>
          <p:nvPr/>
        </p:nvSpPr>
        <p:spPr>
          <a:xfrm>
            <a:off x="156410" y="1642753"/>
            <a:ext cx="64128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Читање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наглас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унапређује</a:t>
            </a:r>
            <a:r>
              <a:rPr lang="en-US" sz="3600" b="1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разумевање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sr-Cyrl-R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прочитаног</a:t>
            </a:r>
            <a:r>
              <a:rPr lang="sr-Cyrl-R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 Разумевање прочитаног показујемо када знамо смисао текста који смо прочитали и можемо о њему разговарати користећи своје речи.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4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C8501-3226-41A4-8C6F-49840E1F8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34" y="0"/>
            <a:ext cx="12212234" cy="42965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2EBCC4-15BF-42AB-9E8B-D0780BE060D2}"/>
              </a:ext>
            </a:extLst>
          </p:cNvPr>
          <p:cNvSpPr/>
          <p:nvPr/>
        </p:nvSpPr>
        <p:spPr>
          <a:xfrm>
            <a:off x="-20234" y="0"/>
            <a:ext cx="4904873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Читање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наглас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у </a:t>
            </a:r>
            <a:r>
              <a:rPr lang="en-US" sz="3600" b="1" dirty="0" err="1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друштву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је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врста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јавног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наступа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endParaRPr lang="sr-Cyrl-RS" sz="3600" b="1" dirty="0">
              <a:solidFill>
                <a:srgbClr val="212529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sr-Cyrl-R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Њиме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постепено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sr-Cyrl-R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побеђујемо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страх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од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јавног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говора</a:t>
            </a:r>
            <a:r>
              <a:rPr lang="en-US" sz="3600" b="1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унапређује</a:t>
            </a:r>
            <a:r>
              <a:rPr lang="sr-Cyrl-R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мо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наше</a:t>
            </a:r>
            <a:r>
              <a:rPr lang="en-US" sz="3600" b="1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говорничке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вештине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endParaRPr lang="sr-Cyrl-RS" sz="3600" b="1" dirty="0">
              <a:solidFill>
                <a:srgbClr val="212529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6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3AF280-0587-4AC0-8A49-8901A21C9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3104147"/>
            <a:ext cx="3486650" cy="3486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7FCAB7-F1F8-47EA-BE05-F0D49EFED7DE}"/>
              </a:ext>
            </a:extLst>
          </p:cNvPr>
          <p:cNvSpPr/>
          <p:nvPr/>
        </p:nvSpPr>
        <p:spPr>
          <a:xfrm>
            <a:off x="223608" y="426696"/>
            <a:ext cx="9142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Читање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наглас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развија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машту</a:t>
            </a:r>
            <a:r>
              <a:rPr lang="en-U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sr-Cyrl-R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 </a:t>
            </a:r>
            <a:r>
              <a:rPr lang="sr-Cyrl-RS" sz="3600" b="1" u="sng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богати речник</a:t>
            </a:r>
            <a:r>
              <a:rPr lang="sr-Cyrl-R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212529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EDC4E-6979-4EB9-920F-A891FA516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1" y="1407695"/>
            <a:ext cx="5623330" cy="5450305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3A7B12B-5283-4F48-9AA7-EB45DE12AED7}"/>
              </a:ext>
            </a:extLst>
          </p:cNvPr>
          <p:cNvSpPr/>
          <p:nvPr/>
        </p:nvSpPr>
        <p:spPr>
          <a:xfrm>
            <a:off x="7839326" y="1311152"/>
            <a:ext cx="3702697" cy="2454442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причати, разговарати, говорити, ћаскати, чаврљати, брбљати ... 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7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EE0DDE-29A8-4671-81DB-47E5E0ED9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4442"/>
            <a:ext cx="5627550" cy="4403558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8226706-BAEF-477A-A1A0-37B1328739AF}"/>
              </a:ext>
            </a:extLst>
          </p:cNvPr>
          <p:cNvSpPr/>
          <p:nvPr/>
        </p:nvSpPr>
        <p:spPr>
          <a:xfrm>
            <a:off x="3573379" y="204247"/>
            <a:ext cx="7652084" cy="3874458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Задатак:</a:t>
            </a:r>
            <a:r>
              <a:rPr lang="sr-Cyrl-R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 Искористите ову ситуацију у којој смо се сви нашли и укључите у своје дневне активности и ову за коју до сада нисте имали пуно времена. Кад год сте у прилици </a:t>
            </a:r>
            <a:r>
              <a:rPr lang="sr-Cyrl-RS" sz="2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читајте наглас</a:t>
            </a:r>
            <a:r>
              <a:rPr lang="sr-Cyrl-R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. Водите рачуна да одабрани текстови буду примерени вашем узрасту како би разумели оно што читате.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29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233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Miskovic</dc:creator>
  <cp:lastModifiedBy>Anita Miskovic</cp:lastModifiedBy>
  <cp:revision>27</cp:revision>
  <dcterms:created xsi:type="dcterms:W3CDTF">2020-04-12T11:33:48Z</dcterms:created>
  <dcterms:modified xsi:type="dcterms:W3CDTF">2020-04-12T12:52:29Z</dcterms:modified>
</cp:coreProperties>
</file>